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59" r:id="rId6"/>
    <p:sldId id="260" r:id="rId7"/>
    <p:sldId id="262" r:id="rId8"/>
    <p:sldId id="263" r:id="rId9"/>
    <p:sldId id="261" r:id="rId1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4" d="100"/>
          <a:sy n="94" d="100"/>
        </p:scale>
        <p:origin x="154"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706159-50FF-4387-8F60-8E1B539316A4}" type="datetimeFigureOut">
              <a:rPr lang="en-US" smtClean="0"/>
              <a:t>14-Jun-17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1539464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706159-50FF-4387-8F60-8E1B539316A4}" type="datetimeFigureOut">
              <a:rPr lang="en-US" smtClean="0"/>
              <a:t>14-Jun-17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152734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706159-50FF-4387-8F60-8E1B539316A4}" type="datetimeFigureOut">
              <a:rPr lang="en-US" smtClean="0"/>
              <a:t>14-Jun-17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2069584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706159-50FF-4387-8F60-8E1B539316A4}" type="datetimeFigureOut">
              <a:rPr lang="en-US" smtClean="0"/>
              <a:t>14-Jun-17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224306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706159-50FF-4387-8F60-8E1B539316A4}" type="datetimeFigureOut">
              <a:rPr lang="en-US" smtClean="0"/>
              <a:t>14-Jun-17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375715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706159-50FF-4387-8F60-8E1B539316A4}" type="datetimeFigureOut">
              <a:rPr lang="en-US" smtClean="0"/>
              <a:t>14-Jun-17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95527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706159-50FF-4387-8F60-8E1B539316A4}" type="datetimeFigureOut">
              <a:rPr lang="en-US" smtClean="0"/>
              <a:t>14-Jun-17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392585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706159-50FF-4387-8F60-8E1B539316A4}" type="datetimeFigureOut">
              <a:rPr lang="en-US" smtClean="0"/>
              <a:t>14-Jun-17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12295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706159-50FF-4387-8F60-8E1B539316A4}" type="datetimeFigureOut">
              <a:rPr lang="en-US" smtClean="0"/>
              <a:t>14-Jun-17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645095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706159-50FF-4387-8F60-8E1B539316A4}" type="datetimeFigureOut">
              <a:rPr lang="en-US" smtClean="0"/>
              <a:t>14-Jun-17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1613631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706159-50FF-4387-8F60-8E1B539316A4}" type="datetimeFigureOut">
              <a:rPr lang="en-US" smtClean="0"/>
              <a:t>14-Jun-17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5BFD4-DDF5-4AB7-AAE4-C4AD7DBFEBBE}" type="slidenum">
              <a:rPr lang="en-US" smtClean="0"/>
              <a:t>‹#›</a:t>
            </a:fld>
            <a:endParaRPr lang="en-US"/>
          </a:p>
        </p:txBody>
      </p:sp>
    </p:spTree>
    <p:extLst>
      <p:ext uri="{BB962C8B-B14F-4D97-AF65-F5344CB8AC3E}">
        <p14:creationId xmlns:p14="http://schemas.microsoft.com/office/powerpoint/2010/main" val="1505165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706159-50FF-4387-8F60-8E1B539316A4}" type="datetimeFigureOut">
              <a:rPr lang="en-US" smtClean="0"/>
              <a:t>14-Jun-17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5BFD4-DDF5-4AB7-AAE4-C4AD7DBFEBBE}" type="slidenum">
              <a:rPr lang="en-US" smtClean="0"/>
              <a:t>‹#›</a:t>
            </a:fld>
            <a:endParaRPr lang="en-US"/>
          </a:p>
        </p:txBody>
      </p:sp>
    </p:spTree>
    <p:extLst>
      <p:ext uri="{BB962C8B-B14F-4D97-AF65-F5344CB8AC3E}">
        <p14:creationId xmlns:p14="http://schemas.microsoft.com/office/powerpoint/2010/main" val="785032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6.png"/><Relationship Id="rId5" Type="http://schemas.microsoft.com/office/2007/relationships/media" Target="../media/media3.mp4"/><Relationship Id="rId10" Type="http://schemas.openxmlformats.org/officeDocument/2006/relationships/image" Target="../media/image5.png"/><Relationship Id="rId4" Type="http://schemas.openxmlformats.org/officeDocument/2006/relationships/video" Target="../media/media2.mp4"/><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Rayco</a:t>
            </a:r>
            <a:r>
              <a:rPr lang="en-US" dirty="0" smtClean="0"/>
              <a:t> material test </a:t>
            </a:r>
            <a:endParaRPr lang="en-US" dirty="0"/>
          </a:p>
        </p:txBody>
      </p:sp>
      <p:sp>
        <p:nvSpPr>
          <p:cNvPr id="3" name="Subtitle 2"/>
          <p:cNvSpPr>
            <a:spLocks noGrp="1"/>
          </p:cNvSpPr>
          <p:nvPr>
            <p:ph type="subTitle" idx="1"/>
          </p:nvPr>
        </p:nvSpPr>
        <p:spPr/>
        <p:txBody>
          <a:bodyPr/>
          <a:lstStyle/>
          <a:p>
            <a:r>
              <a:rPr lang="en-US" dirty="0" smtClean="0"/>
              <a:t>Yu Luan</a:t>
            </a:r>
          </a:p>
          <a:p>
            <a:r>
              <a:rPr lang="en-US" dirty="0" smtClean="0"/>
              <a:t>June 14, 2017</a:t>
            </a:r>
            <a:endParaRPr lang="en-US" dirty="0"/>
          </a:p>
        </p:txBody>
      </p:sp>
    </p:spTree>
    <p:extLst>
      <p:ext uri="{BB962C8B-B14F-4D97-AF65-F5344CB8AC3E}">
        <p14:creationId xmlns:p14="http://schemas.microsoft.com/office/powerpoint/2010/main" val="2018017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lstStyle/>
          <a:p>
            <a:pPr marL="0" indent="0">
              <a:buNone/>
            </a:pPr>
            <a:r>
              <a:rPr lang="en-US" dirty="0" err="1" smtClean="0"/>
              <a:t>Rayco</a:t>
            </a:r>
            <a:r>
              <a:rPr lang="en-US" dirty="0" smtClean="0"/>
              <a:t> rubbers are molded to Delhi80 receiver suspension. The stability tests show </a:t>
            </a:r>
            <a:r>
              <a:rPr lang="en-US" dirty="0" smtClean="0"/>
              <a:t>failures </a:t>
            </a:r>
            <a:r>
              <a:rPr lang="en-US" dirty="0" smtClean="0"/>
              <a:t>with all chosen </a:t>
            </a:r>
            <a:r>
              <a:rPr lang="en-US" dirty="0" err="1" smtClean="0"/>
              <a:t>Rayco</a:t>
            </a:r>
            <a:r>
              <a:rPr lang="en-US" dirty="0" smtClean="0"/>
              <a:t> materials. The task is to measure the elastic modulus and damping of the </a:t>
            </a:r>
            <a:r>
              <a:rPr lang="en-US" dirty="0" err="1" smtClean="0"/>
              <a:t>Rayco</a:t>
            </a:r>
            <a:r>
              <a:rPr lang="en-US" dirty="0" smtClean="0"/>
              <a:t> rubbers, and find out the reason for the failure of stability test. At the end, a conclusion will be made </a:t>
            </a:r>
            <a:r>
              <a:rPr lang="en-US" dirty="0" smtClean="0"/>
              <a:t>for </a:t>
            </a:r>
            <a:r>
              <a:rPr lang="en-US" dirty="0" smtClean="0"/>
              <a:t>the </a:t>
            </a:r>
            <a:r>
              <a:rPr lang="en-US" dirty="0" smtClean="0"/>
              <a:t>usage of </a:t>
            </a:r>
            <a:r>
              <a:rPr lang="en-US" dirty="0" err="1" smtClean="0"/>
              <a:t>Rayco</a:t>
            </a:r>
            <a:r>
              <a:rPr lang="en-US" dirty="0" smtClean="0"/>
              <a:t> </a:t>
            </a:r>
            <a:r>
              <a:rPr lang="en-US" dirty="0" smtClean="0"/>
              <a:t>rubber </a:t>
            </a:r>
            <a:r>
              <a:rPr lang="en-US" dirty="0" smtClean="0"/>
              <a:t>in future designs.</a:t>
            </a:r>
            <a:endParaRPr lang="en-US" dirty="0"/>
          </a:p>
        </p:txBody>
      </p:sp>
    </p:spTree>
    <p:extLst>
      <p:ext uri="{BB962C8B-B14F-4D97-AF65-F5344CB8AC3E}">
        <p14:creationId xmlns:p14="http://schemas.microsoft.com/office/powerpoint/2010/main" val="3216309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material properties – experimental setup </a:t>
            </a:r>
            <a:endParaRPr lang="en-US" dirty="0"/>
          </a:p>
        </p:txBody>
      </p:sp>
      <p:sp>
        <p:nvSpPr>
          <p:cNvPr id="3" name="Content Placeholder 2"/>
          <p:cNvSpPr>
            <a:spLocks noGrp="1"/>
          </p:cNvSpPr>
          <p:nvPr>
            <p:ph idx="1"/>
          </p:nvPr>
        </p:nvSpPr>
        <p:spPr>
          <a:xfrm>
            <a:off x="842280" y="1835186"/>
            <a:ext cx="5431971" cy="4271905"/>
          </a:xfrm>
        </p:spPr>
        <p:txBody>
          <a:bodyPr>
            <a:normAutofit/>
          </a:bodyPr>
          <a:lstStyle/>
          <a:p>
            <a:r>
              <a:rPr lang="en-US" sz="2400" dirty="0" smtClean="0"/>
              <a:t>The experiment setup is for measuring the material properties of the </a:t>
            </a:r>
            <a:r>
              <a:rPr lang="en-US" sz="2400" dirty="0" err="1" smtClean="0"/>
              <a:t>Rayco</a:t>
            </a:r>
            <a:r>
              <a:rPr lang="en-US" sz="2400" dirty="0" smtClean="0"/>
              <a:t> rubbers. The suspension with receiver is glued to a vibrating base (shaker). The </a:t>
            </a:r>
            <a:r>
              <a:rPr lang="en-US" sz="2400" dirty="0" smtClean="0"/>
              <a:t>velocities </a:t>
            </a:r>
            <a:r>
              <a:rPr lang="en-US" sz="2400" dirty="0" smtClean="0"/>
              <a:t>on receiver surface and base </a:t>
            </a:r>
            <a:r>
              <a:rPr lang="en-US" sz="2400" dirty="0" smtClean="0"/>
              <a:t>are </a:t>
            </a:r>
            <a:r>
              <a:rPr lang="en-US" sz="2400" dirty="0" smtClean="0"/>
              <a:t>measured with laser </a:t>
            </a:r>
            <a:r>
              <a:rPr lang="en-US" sz="2400" dirty="0" err="1" smtClean="0"/>
              <a:t>vibrometer</a:t>
            </a:r>
            <a:r>
              <a:rPr lang="en-US" sz="2400" dirty="0" smtClean="0"/>
              <a:t>, respectively.</a:t>
            </a:r>
            <a:endParaRPr lang="en-US" sz="2400" dirty="0" smtClean="0"/>
          </a:p>
        </p:txBody>
      </p:sp>
      <p:pic>
        <p:nvPicPr>
          <p:cNvPr id="6" name="Picture 5"/>
          <p:cNvPicPr>
            <a:picLocks noChangeAspect="1"/>
          </p:cNvPicPr>
          <p:nvPr/>
        </p:nvPicPr>
        <p:blipFill>
          <a:blip r:embed="rId2"/>
          <a:stretch>
            <a:fillRect/>
          </a:stretch>
        </p:blipFill>
        <p:spPr>
          <a:xfrm>
            <a:off x="6984250" y="2329768"/>
            <a:ext cx="4655476" cy="3929289"/>
          </a:xfrm>
          <a:prstGeom prst="rect">
            <a:avLst/>
          </a:prstGeom>
        </p:spPr>
      </p:pic>
      <p:pic>
        <p:nvPicPr>
          <p:cNvPr id="4" name="Picture 3"/>
          <p:cNvPicPr>
            <a:picLocks noChangeAspect="1"/>
          </p:cNvPicPr>
          <p:nvPr/>
        </p:nvPicPr>
        <p:blipFill>
          <a:blip r:embed="rId3"/>
          <a:stretch>
            <a:fillRect/>
          </a:stretch>
        </p:blipFill>
        <p:spPr>
          <a:xfrm>
            <a:off x="1488237" y="4389810"/>
            <a:ext cx="1306019" cy="1852612"/>
          </a:xfrm>
          <a:prstGeom prst="rect">
            <a:avLst/>
          </a:prstGeom>
        </p:spPr>
      </p:pic>
      <p:pic>
        <p:nvPicPr>
          <p:cNvPr id="7" name="Picture 6"/>
          <p:cNvPicPr>
            <a:picLocks/>
          </p:cNvPicPr>
          <p:nvPr/>
        </p:nvPicPr>
        <p:blipFill>
          <a:blip r:embed="rId4"/>
          <a:stretch>
            <a:fillRect/>
          </a:stretch>
        </p:blipFill>
        <p:spPr>
          <a:xfrm flipH="1">
            <a:off x="3859253" y="4389810"/>
            <a:ext cx="1350000" cy="1800000"/>
          </a:xfrm>
          <a:prstGeom prst="rect">
            <a:avLst/>
          </a:prstGeom>
        </p:spPr>
      </p:pic>
    </p:spTree>
    <p:extLst>
      <p:ext uri="{BB962C8B-B14F-4D97-AF65-F5344CB8AC3E}">
        <p14:creationId xmlns:p14="http://schemas.microsoft.com/office/powerpoint/2010/main" val="2573058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605FB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772741" y="245586"/>
            <a:ext cx="1874837" cy="1874837"/>
          </a:xfrm>
          <a:prstGeom prst="rect">
            <a:avLst/>
          </a:prstGeom>
        </p:spPr>
      </p:pic>
      <p:pic>
        <p:nvPicPr>
          <p:cNvPr id="6" name="Picture 5"/>
          <p:cNvPicPr>
            <a:picLocks noChangeAspect="1"/>
          </p:cNvPicPr>
          <p:nvPr/>
        </p:nvPicPr>
        <p:blipFill>
          <a:blip r:embed="rId9"/>
          <a:stretch>
            <a:fillRect/>
          </a:stretch>
        </p:blipFill>
        <p:spPr>
          <a:xfrm>
            <a:off x="6984250" y="2329768"/>
            <a:ext cx="4655476" cy="3929289"/>
          </a:xfrm>
          <a:prstGeom prst="rect">
            <a:avLst/>
          </a:prstGeom>
        </p:spPr>
      </p:pic>
      <p:sp>
        <p:nvSpPr>
          <p:cNvPr id="2" name="Title 1"/>
          <p:cNvSpPr>
            <a:spLocks noGrp="1"/>
          </p:cNvSpPr>
          <p:nvPr>
            <p:ph type="title"/>
          </p:nvPr>
        </p:nvSpPr>
        <p:spPr/>
        <p:txBody>
          <a:bodyPr/>
          <a:lstStyle/>
          <a:p>
            <a:r>
              <a:rPr lang="en-US" dirty="0" smtClean="0"/>
              <a:t>Finding material properties – Abaqus modelling</a:t>
            </a:r>
            <a:endParaRPr lang="en-US" dirty="0"/>
          </a:p>
        </p:txBody>
      </p:sp>
      <p:sp>
        <p:nvSpPr>
          <p:cNvPr id="3" name="Content Placeholder 2"/>
          <p:cNvSpPr>
            <a:spLocks noGrp="1"/>
          </p:cNvSpPr>
          <p:nvPr>
            <p:ph idx="1"/>
          </p:nvPr>
        </p:nvSpPr>
        <p:spPr>
          <a:xfrm>
            <a:off x="838200" y="1690688"/>
            <a:ext cx="5431971" cy="5017846"/>
          </a:xfrm>
        </p:spPr>
        <p:txBody>
          <a:bodyPr>
            <a:normAutofit/>
          </a:bodyPr>
          <a:lstStyle/>
          <a:p>
            <a:r>
              <a:rPr lang="en-US" sz="2400" dirty="0" smtClean="0"/>
              <a:t>Abaqus models are made for the same setup.</a:t>
            </a:r>
          </a:p>
          <a:p>
            <a:r>
              <a:rPr lang="en-US" sz="2400" dirty="0" smtClean="0"/>
              <a:t>The material properties have been found using parametrical optimization by comparing the simulated velocities to measured ones. We focus on the first </a:t>
            </a:r>
            <a:r>
              <a:rPr lang="en-US" sz="2400" dirty="0" smtClean="0"/>
              <a:t>peak (marked red in the figure), </a:t>
            </a:r>
            <a:r>
              <a:rPr lang="en-US" sz="2400" dirty="0" smtClean="0"/>
              <a:t>which is the bending resonance of </a:t>
            </a:r>
            <a:r>
              <a:rPr lang="en-US" sz="2400" dirty="0" smtClean="0"/>
              <a:t>lower part of the </a:t>
            </a:r>
            <a:r>
              <a:rPr lang="en-US" sz="2400" dirty="0" smtClean="0"/>
              <a:t>receiver suspension system.</a:t>
            </a:r>
            <a:endParaRPr lang="en-US" sz="2400" dirty="0"/>
          </a:p>
        </p:txBody>
      </p:sp>
      <p:pic>
        <p:nvPicPr>
          <p:cNvPr id="5" name="8D8A236">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828907" y="4294412"/>
            <a:ext cx="1874837" cy="1874837"/>
          </a:xfrm>
          <a:prstGeom prst="rect">
            <a:avLst/>
          </a:prstGeom>
        </p:spPr>
      </p:pic>
      <p:pic>
        <p:nvPicPr>
          <p:cNvPr id="8" name="E88AD2E">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961165" y="4104132"/>
            <a:ext cx="1874837" cy="1874837"/>
          </a:xfrm>
          <a:prstGeom prst="rect">
            <a:avLst/>
          </a:prstGeom>
        </p:spPr>
      </p:pic>
      <p:cxnSp>
        <p:nvCxnSpPr>
          <p:cNvPr id="10" name="Straight Arrow Connector 9"/>
          <p:cNvCxnSpPr>
            <a:stCxn id="6" idx="1"/>
          </p:cNvCxnSpPr>
          <p:nvPr/>
        </p:nvCxnSpPr>
        <p:spPr>
          <a:xfrm flipV="1">
            <a:off x="6984250" y="3313651"/>
            <a:ext cx="607787" cy="9807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9680895" y="3479160"/>
            <a:ext cx="0" cy="81525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102055" y="1911079"/>
            <a:ext cx="864066" cy="103345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373923" y="2768367"/>
            <a:ext cx="662730" cy="5452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674058" y="2996658"/>
            <a:ext cx="662730" cy="54528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468836" y="3009576"/>
            <a:ext cx="662730" cy="54528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7484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repeatCount="indefinite"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repeatCount="indefinite"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properties list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17557065"/>
              </p:ext>
            </p:extLst>
          </p:nvPr>
        </p:nvGraphicFramePr>
        <p:xfrm>
          <a:off x="941614" y="1690688"/>
          <a:ext cx="9410700" cy="1066800"/>
        </p:xfrm>
        <a:graphic>
          <a:graphicData uri="http://schemas.openxmlformats.org/drawingml/2006/table">
            <a:tbl>
              <a:tblPr>
                <a:tableStyleId>{5C22544A-7EE6-4342-B048-85BDC9FD1C3A}</a:tableStyleId>
              </a:tblPr>
              <a:tblGrid>
                <a:gridCol w="1727200"/>
                <a:gridCol w="2044700"/>
                <a:gridCol w="1879600"/>
                <a:gridCol w="1879600"/>
                <a:gridCol w="1879600"/>
              </a:tblGrid>
              <a:tr h="213360">
                <a:tc>
                  <a:txBody>
                    <a:bodyPr/>
                    <a:lstStyle/>
                    <a:p>
                      <a:pPr algn="ctr" fontAlgn="ctr"/>
                      <a:r>
                        <a:rPr lang="da-DK" sz="1200" u="none" strike="noStrike" dirty="0">
                          <a:effectLst/>
                        </a:rPr>
                        <a:t> </a:t>
                      </a:r>
                      <a:r>
                        <a:rPr lang="da-DK" sz="1200" u="none" strike="noStrike" dirty="0" smtClean="0">
                          <a:effectLst/>
                        </a:rPr>
                        <a:t>Rubber type</a:t>
                      </a:r>
                      <a:endParaRPr lang="da-DK" sz="12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Q796 </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WQ3539-50W</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54X178V01</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53X177V01</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r>
              <a:tr h="426720">
                <a:tc>
                  <a:txBody>
                    <a:bodyPr/>
                    <a:lstStyle/>
                    <a:p>
                      <a:pPr algn="ctr" fontAlgn="ctr"/>
                      <a:r>
                        <a:rPr lang="da-DK" sz="1200" u="none" strike="noStrike">
                          <a:effectLst/>
                        </a:rPr>
                        <a:t>Elasticity modulus, E [Mpa]</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4.5</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3.0</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3.0</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2.1</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r>
              <a:tr h="426720">
                <a:tc>
                  <a:txBody>
                    <a:bodyPr/>
                    <a:lstStyle/>
                    <a:p>
                      <a:pPr algn="ctr" fontAlgn="ctr"/>
                      <a:r>
                        <a:rPr lang="da-DK" sz="1200" u="none" strike="noStrike">
                          <a:effectLst/>
                        </a:rPr>
                        <a:t>Damping loss factor, eta</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0.3</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0.3</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a:effectLst/>
                        </a:rPr>
                        <a:t>0.5</a:t>
                      </a:r>
                      <a:endParaRPr lang="da-DK" sz="12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c>
                  <a:txBody>
                    <a:bodyPr/>
                    <a:lstStyle/>
                    <a:p>
                      <a:pPr algn="ctr" fontAlgn="ctr"/>
                      <a:r>
                        <a:rPr lang="da-DK" sz="1200" u="none" strike="noStrike" dirty="0">
                          <a:effectLst/>
                        </a:rPr>
                        <a:t>0.4</a:t>
                      </a:r>
                      <a:endParaRPr lang="da-DK" sz="12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7620" marR="7620" marT="7620" marB="0" anchor="ctr"/>
                </a:tc>
              </a:tr>
            </a:tbl>
          </a:graphicData>
        </a:graphic>
      </p:graphicFrame>
      <p:sp>
        <p:nvSpPr>
          <p:cNvPr id="6" name="TextBox 5"/>
          <p:cNvSpPr txBox="1"/>
          <p:nvPr/>
        </p:nvSpPr>
        <p:spPr>
          <a:xfrm>
            <a:off x="941614" y="3352800"/>
            <a:ext cx="9410700" cy="646331"/>
          </a:xfrm>
          <a:prstGeom prst="rect">
            <a:avLst/>
          </a:prstGeom>
          <a:noFill/>
        </p:spPr>
        <p:txBody>
          <a:bodyPr wrap="square" rtlCol="0">
            <a:spAutoFit/>
          </a:bodyPr>
          <a:lstStyle/>
          <a:p>
            <a:r>
              <a:rPr lang="en-US" dirty="0" smtClean="0"/>
              <a:t>The </a:t>
            </a:r>
            <a:r>
              <a:rPr lang="en-US" dirty="0" err="1" smtClean="0"/>
              <a:t>Rayco</a:t>
            </a:r>
            <a:r>
              <a:rPr lang="en-US" dirty="0" smtClean="0"/>
              <a:t> </a:t>
            </a:r>
            <a:r>
              <a:rPr lang="en-US" dirty="0" smtClean="0"/>
              <a:t>rubbers </a:t>
            </a:r>
            <a:r>
              <a:rPr lang="en-US" dirty="0" smtClean="0"/>
              <a:t>are all softer than Q796. Moreover, the 54X178V01 and 54X177V01 have higher damping than Q796</a:t>
            </a:r>
            <a:r>
              <a:rPr lang="en-US" dirty="0" smtClean="0"/>
              <a:t>. The full data can be found in the attached excel file below.</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378494231"/>
              </p:ext>
            </p:extLst>
          </p:nvPr>
        </p:nvGraphicFramePr>
        <p:xfrm>
          <a:off x="1654629" y="4942568"/>
          <a:ext cx="914400" cy="792163"/>
        </p:xfrm>
        <a:graphic>
          <a:graphicData uri="http://schemas.openxmlformats.org/presentationml/2006/ole">
            <mc:AlternateContent xmlns:mc="http://schemas.openxmlformats.org/markup-compatibility/2006">
              <mc:Choice xmlns:v="urn:schemas-microsoft-com:vml" Requires="v">
                <p:oleObj spid="_x0000_s1029" name="Worksheet" showAsIcon="1" r:id="rId3" imgW="914400" imgH="792360" progId="Excel.Sheet.12">
                  <p:embed/>
                </p:oleObj>
              </mc:Choice>
              <mc:Fallback>
                <p:oleObj name="Worksheet" showAsIcon="1" r:id="rId3" imgW="914400" imgH="792360" progId="Excel.Sheet.12">
                  <p:embed/>
                  <p:pic>
                    <p:nvPicPr>
                      <p:cNvPr id="0" name=""/>
                      <p:cNvPicPr/>
                      <p:nvPr/>
                    </p:nvPicPr>
                    <p:blipFill>
                      <a:blip r:embed="rId4"/>
                      <a:stretch>
                        <a:fillRect/>
                      </a:stretch>
                    </p:blipFill>
                    <p:spPr>
                      <a:xfrm>
                        <a:off x="1654629" y="4942568"/>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965672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Stability test failure investigation</a:t>
            </a:r>
            <a:endParaRPr lang="en-US" dirty="0"/>
          </a:p>
        </p:txBody>
      </p:sp>
      <p:sp>
        <p:nvSpPr>
          <p:cNvPr id="3" name="Content Placeholder 2"/>
          <p:cNvSpPr>
            <a:spLocks noGrp="1"/>
          </p:cNvSpPr>
          <p:nvPr>
            <p:ph idx="1"/>
          </p:nvPr>
        </p:nvSpPr>
        <p:spPr>
          <a:xfrm>
            <a:off x="838200" y="1541793"/>
            <a:ext cx="3482130" cy="4351338"/>
          </a:xfrm>
        </p:spPr>
        <p:txBody>
          <a:bodyPr>
            <a:normAutofit lnSpcReduction="10000"/>
          </a:bodyPr>
          <a:lstStyle/>
          <a:p>
            <a:r>
              <a:rPr lang="en-US" dirty="0" smtClean="0"/>
              <a:t>Gravity bends the suspension towards the </a:t>
            </a:r>
            <a:r>
              <a:rPr lang="en-US" dirty="0" smtClean="0"/>
              <a:t>walls of receiver </a:t>
            </a:r>
            <a:r>
              <a:rPr lang="en-US" dirty="0"/>
              <a:t>can. </a:t>
            </a:r>
            <a:endParaRPr lang="en-US" dirty="0" smtClean="0"/>
          </a:p>
          <a:p>
            <a:r>
              <a:rPr lang="en-US" dirty="0" smtClean="0"/>
              <a:t>Q796 suspension does not touch the receiver can</a:t>
            </a:r>
          </a:p>
          <a:p>
            <a:r>
              <a:rPr lang="en-US" dirty="0" smtClean="0"/>
              <a:t>The three </a:t>
            </a:r>
            <a:r>
              <a:rPr lang="en-US" dirty="0" err="1" smtClean="0"/>
              <a:t>Rayco</a:t>
            </a:r>
            <a:r>
              <a:rPr lang="en-US" dirty="0" smtClean="0"/>
              <a:t> rubber </a:t>
            </a:r>
            <a:r>
              <a:rPr lang="en-US" dirty="0" smtClean="0"/>
              <a:t>suspensions </a:t>
            </a:r>
            <a:r>
              <a:rPr lang="en-US" dirty="0" smtClean="0"/>
              <a:t>touch the receiver can.</a:t>
            </a:r>
          </a:p>
          <a:p>
            <a:endParaRPr lang="en-US" dirty="0"/>
          </a:p>
        </p:txBody>
      </p:sp>
      <p:pic>
        <p:nvPicPr>
          <p:cNvPr id="4" name="CC0C3F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14499" y="1424235"/>
            <a:ext cx="5887830" cy="4320000"/>
          </a:xfrm>
          <a:prstGeom prst="rect">
            <a:avLst/>
          </a:prstGeom>
        </p:spPr>
      </p:pic>
      <p:sp>
        <p:nvSpPr>
          <p:cNvPr id="5" name="TextBox 4"/>
          <p:cNvSpPr txBox="1"/>
          <p:nvPr/>
        </p:nvSpPr>
        <p:spPr>
          <a:xfrm>
            <a:off x="4781725" y="2768367"/>
            <a:ext cx="1057013" cy="369332"/>
          </a:xfrm>
          <a:prstGeom prst="rect">
            <a:avLst/>
          </a:prstGeom>
          <a:noFill/>
        </p:spPr>
        <p:txBody>
          <a:bodyPr wrap="square" rtlCol="0">
            <a:spAutoFit/>
          </a:bodyPr>
          <a:lstStyle/>
          <a:p>
            <a:r>
              <a:rPr lang="en-US" dirty="0" smtClean="0"/>
              <a:t>Q796</a:t>
            </a:r>
            <a:endParaRPr lang="en-US" dirty="0"/>
          </a:p>
        </p:txBody>
      </p:sp>
      <p:sp>
        <p:nvSpPr>
          <p:cNvPr id="6" name="TextBox 5"/>
          <p:cNvSpPr txBox="1"/>
          <p:nvPr/>
        </p:nvSpPr>
        <p:spPr>
          <a:xfrm>
            <a:off x="7751428" y="2768367"/>
            <a:ext cx="1057013" cy="646331"/>
          </a:xfrm>
          <a:prstGeom prst="rect">
            <a:avLst/>
          </a:prstGeom>
          <a:noFill/>
        </p:spPr>
        <p:txBody>
          <a:bodyPr wrap="square" rtlCol="0">
            <a:spAutoFit/>
          </a:bodyPr>
          <a:lstStyle/>
          <a:p>
            <a:r>
              <a:rPr lang="en-US" dirty="0"/>
              <a:t>WQ3539-50W</a:t>
            </a:r>
          </a:p>
        </p:txBody>
      </p:sp>
      <p:sp>
        <p:nvSpPr>
          <p:cNvPr id="7" name="TextBox 6"/>
          <p:cNvSpPr txBox="1"/>
          <p:nvPr/>
        </p:nvSpPr>
        <p:spPr>
          <a:xfrm>
            <a:off x="4781724" y="5176007"/>
            <a:ext cx="1275815" cy="369332"/>
          </a:xfrm>
          <a:prstGeom prst="rect">
            <a:avLst/>
          </a:prstGeom>
          <a:noFill/>
        </p:spPr>
        <p:txBody>
          <a:bodyPr wrap="square" rtlCol="0">
            <a:spAutoFit/>
          </a:bodyPr>
          <a:lstStyle/>
          <a:p>
            <a:r>
              <a:rPr lang="en-US" dirty="0"/>
              <a:t>54X178V01</a:t>
            </a:r>
          </a:p>
        </p:txBody>
      </p:sp>
      <p:sp>
        <p:nvSpPr>
          <p:cNvPr id="8" name="TextBox 7"/>
          <p:cNvSpPr txBox="1"/>
          <p:nvPr/>
        </p:nvSpPr>
        <p:spPr>
          <a:xfrm>
            <a:off x="7751428" y="5176007"/>
            <a:ext cx="1325460" cy="369332"/>
          </a:xfrm>
          <a:prstGeom prst="rect">
            <a:avLst/>
          </a:prstGeom>
          <a:noFill/>
        </p:spPr>
        <p:txBody>
          <a:bodyPr wrap="square" rtlCol="0">
            <a:spAutoFit/>
          </a:bodyPr>
          <a:lstStyle/>
          <a:p>
            <a:r>
              <a:rPr lang="en-US" dirty="0"/>
              <a:t>54X178V01</a:t>
            </a:r>
          </a:p>
        </p:txBody>
      </p:sp>
    </p:spTree>
    <p:extLst>
      <p:ext uri="{BB962C8B-B14F-4D97-AF65-F5344CB8AC3E}">
        <p14:creationId xmlns:p14="http://schemas.microsoft.com/office/powerpoint/2010/main" val="8324499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Stability test failure investigation</a:t>
            </a:r>
            <a:endParaRPr lang="en-US" dirty="0"/>
          </a:p>
        </p:txBody>
      </p:sp>
      <p:sp>
        <p:nvSpPr>
          <p:cNvPr id="3" name="Content Placeholder 2"/>
          <p:cNvSpPr>
            <a:spLocks noGrp="1"/>
          </p:cNvSpPr>
          <p:nvPr>
            <p:ph idx="1"/>
          </p:nvPr>
        </p:nvSpPr>
        <p:spPr>
          <a:xfrm>
            <a:off x="838200" y="1413988"/>
            <a:ext cx="10515600" cy="4616018"/>
          </a:xfrm>
        </p:spPr>
        <p:txBody>
          <a:bodyPr>
            <a:normAutofit/>
          </a:bodyPr>
          <a:lstStyle/>
          <a:p>
            <a:r>
              <a:rPr lang="en-US" sz="2400" dirty="0" smtClean="0"/>
              <a:t>The OPL is measured with different HI orientation to show the OPL difference with/without touching noise. </a:t>
            </a:r>
            <a:r>
              <a:rPr lang="en-US" sz="2400" dirty="0" smtClean="0"/>
              <a:t>The suspension in this device is made of </a:t>
            </a:r>
            <a:r>
              <a:rPr lang="en-US" sz="2400" dirty="0" err="1" smtClean="0"/>
              <a:t>Rayco</a:t>
            </a:r>
            <a:r>
              <a:rPr lang="en-US" sz="2400" dirty="0" smtClean="0"/>
              <a:t> 54X177V01. The </a:t>
            </a:r>
            <a:r>
              <a:rPr lang="en-US" sz="2400" dirty="0" smtClean="0"/>
              <a:t>one with bent BTE tube gives a condition that the receiver suspension touches the receiver can; while with straight tube, it does not touch the receiver can. Therefore, the touching noise is presented with the bent tube OPL, and absent with the straight tube OPL. The difference is more than </a:t>
            </a:r>
            <a:r>
              <a:rPr lang="en-US" sz="2400" dirty="0" smtClean="0"/>
              <a:t>2-5 dB </a:t>
            </a:r>
            <a:r>
              <a:rPr lang="en-US" sz="2400" dirty="0" smtClean="0"/>
              <a:t>in some frequency ranges.</a:t>
            </a:r>
          </a:p>
          <a:p>
            <a:endParaRPr lang="en-US" sz="2400" dirty="0"/>
          </a:p>
        </p:txBody>
      </p:sp>
      <p:pic>
        <p:nvPicPr>
          <p:cNvPr id="5" name="Picture 4"/>
          <p:cNvPicPr>
            <a:picLocks noChangeAspect="1"/>
          </p:cNvPicPr>
          <p:nvPr/>
        </p:nvPicPr>
        <p:blipFill>
          <a:blip r:embed="rId2"/>
          <a:stretch>
            <a:fillRect/>
          </a:stretch>
        </p:blipFill>
        <p:spPr>
          <a:xfrm>
            <a:off x="8700465" y="3868954"/>
            <a:ext cx="2033947" cy="2520000"/>
          </a:xfrm>
          <a:prstGeom prst="rect">
            <a:avLst/>
          </a:prstGeom>
        </p:spPr>
      </p:pic>
      <p:pic>
        <p:nvPicPr>
          <p:cNvPr id="6" name="Picture 5"/>
          <p:cNvPicPr>
            <a:picLocks noChangeAspect="1"/>
          </p:cNvPicPr>
          <p:nvPr/>
        </p:nvPicPr>
        <p:blipFill>
          <a:blip r:embed="rId3"/>
          <a:stretch>
            <a:fillRect/>
          </a:stretch>
        </p:blipFill>
        <p:spPr>
          <a:xfrm>
            <a:off x="6473313" y="3868954"/>
            <a:ext cx="1771050" cy="2520000"/>
          </a:xfrm>
          <a:prstGeom prst="rect">
            <a:avLst/>
          </a:prstGeom>
        </p:spPr>
      </p:pic>
      <p:pic>
        <p:nvPicPr>
          <p:cNvPr id="8" name="Picture 7"/>
          <p:cNvPicPr>
            <a:picLocks noChangeAspect="1"/>
          </p:cNvPicPr>
          <p:nvPr/>
        </p:nvPicPr>
        <p:blipFill>
          <a:blip r:embed="rId4"/>
          <a:stretch>
            <a:fillRect/>
          </a:stretch>
        </p:blipFill>
        <p:spPr>
          <a:xfrm>
            <a:off x="1068009" y="3868954"/>
            <a:ext cx="4584589" cy="2755631"/>
          </a:xfrm>
          <a:prstGeom prst="rect">
            <a:avLst/>
          </a:prstGeom>
        </p:spPr>
      </p:pic>
    </p:spTree>
    <p:extLst>
      <p:ext uri="{BB962C8B-B14F-4D97-AF65-F5344CB8AC3E}">
        <p14:creationId xmlns:p14="http://schemas.microsoft.com/office/powerpoint/2010/main" val="968063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Rayco</a:t>
            </a:r>
            <a:r>
              <a:rPr lang="en-US" dirty="0" smtClean="0"/>
              <a:t> rubber in Cambridge BTE13 mock up</a:t>
            </a:r>
            <a:endParaRPr lang="en-US" dirty="0"/>
          </a:p>
        </p:txBody>
      </p:sp>
      <p:pic>
        <p:nvPicPr>
          <p:cNvPr id="8" name="Picture 7"/>
          <p:cNvPicPr>
            <a:picLocks noChangeAspect="1"/>
          </p:cNvPicPr>
          <p:nvPr/>
        </p:nvPicPr>
        <p:blipFill rotWithShape="1">
          <a:blip r:embed="rId2"/>
          <a:srcRect b="47074"/>
          <a:stretch/>
        </p:blipFill>
        <p:spPr>
          <a:xfrm>
            <a:off x="-325003" y="1027906"/>
            <a:ext cx="12419447" cy="4763294"/>
          </a:xfrm>
          <a:prstGeom prst="rect">
            <a:avLst/>
          </a:prstGeom>
        </p:spPr>
      </p:pic>
      <p:sp>
        <p:nvSpPr>
          <p:cNvPr id="9" name="TextBox 8"/>
          <p:cNvSpPr txBox="1"/>
          <p:nvPr/>
        </p:nvSpPr>
        <p:spPr>
          <a:xfrm>
            <a:off x="838200" y="5532582"/>
            <a:ext cx="10383982" cy="923330"/>
          </a:xfrm>
          <a:prstGeom prst="rect">
            <a:avLst/>
          </a:prstGeom>
          <a:noFill/>
        </p:spPr>
        <p:txBody>
          <a:bodyPr wrap="square" rtlCol="0">
            <a:spAutoFit/>
          </a:bodyPr>
          <a:lstStyle/>
          <a:p>
            <a:r>
              <a:rPr lang="en-US" dirty="0" err="1" smtClean="0"/>
              <a:t>Rayco</a:t>
            </a:r>
            <a:r>
              <a:rPr lang="en-US" dirty="0" smtClean="0"/>
              <a:t> rubber 54X177V01 is used as the material of receiver front suspension in the Abaqus models of Cambridge BTE13 mock up (Berlin70 hard mounted with RDL). FEA simulation shows that t</a:t>
            </a:r>
            <a:r>
              <a:rPr lang="en-US" dirty="0" smtClean="0"/>
              <a:t>he </a:t>
            </a:r>
            <a:r>
              <a:rPr lang="en-US" dirty="0" err="1" smtClean="0"/>
              <a:t>Rayco</a:t>
            </a:r>
            <a:r>
              <a:rPr lang="en-US" dirty="0" smtClean="0"/>
              <a:t> rubber </a:t>
            </a:r>
            <a:r>
              <a:rPr lang="en-US" dirty="0" smtClean="0"/>
              <a:t>can be </a:t>
            </a:r>
            <a:r>
              <a:rPr lang="en-US" dirty="0" smtClean="0"/>
              <a:t>used in Cambridge BTE13 mock up.</a:t>
            </a:r>
            <a:endParaRPr lang="en-US" dirty="0"/>
          </a:p>
        </p:txBody>
      </p:sp>
    </p:spTree>
    <p:extLst>
      <p:ext uri="{BB962C8B-B14F-4D97-AF65-F5344CB8AC3E}">
        <p14:creationId xmlns:p14="http://schemas.microsoft.com/office/powerpoint/2010/main" val="4258502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Summarization	</a:t>
            </a:r>
            <a:endParaRPr lang="en-US" dirty="0"/>
          </a:p>
        </p:txBody>
      </p:sp>
      <p:sp>
        <p:nvSpPr>
          <p:cNvPr id="3" name="Content Placeholder 2"/>
          <p:cNvSpPr>
            <a:spLocks noGrp="1"/>
          </p:cNvSpPr>
          <p:nvPr>
            <p:ph idx="1"/>
          </p:nvPr>
        </p:nvSpPr>
        <p:spPr/>
        <p:txBody>
          <a:bodyPr/>
          <a:lstStyle/>
          <a:p>
            <a:r>
              <a:rPr lang="en-US" dirty="0" smtClean="0"/>
              <a:t>The material properties of </a:t>
            </a:r>
            <a:r>
              <a:rPr lang="en-US" dirty="0" err="1" smtClean="0"/>
              <a:t>Rayco</a:t>
            </a:r>
            <a:r>
              <a:rPr lang="en-US" dirty="0" smtClean="0"/>
              <a:t> rubbers are measured. They are all softer than Q796, and two of them have higher damping than Q796.</a:t>
            </a:r>
          </a:p>
          <a:p>
            <a:r>
              <a:rPr lang="en-US" dirty="0" smtClean="0"/>
              <a:t>The reason of Delhi80 stability test </a:t>
            </a:r>
            <a:r>
              <a:rPr lang="en-US" dirty="0" smtClean="0"/>
              <a:t>failed </a:t>
            </a:r>
            <a:r>
              <a:rPr lang="en-US" dirty="0" smtClean="0"/>
              <a:t>with </a:t>
            </a:r>
            <a:r>
              <a:rPr lang="en-US" dirty="0" err="1" smtClean="0"/>
              <a:t>Rayco</a:t>
            </a:r>
            <a:r>
              <a:rPr lang="en-US" dirty="0" smtClean="0"/>
              <a:t> rubbers </a:t>
            </a:r>
            <a:r>
              <a:rPr lang="en-US" dirty="0" smtClean="0"/>
              <a:t>suspensions has been </a:t>
            </a:r>
            <a:r>
              <a:rPr lang="en-US" dirty="0" smtClean="0"/>
              <a:t>investigated. It is found that the gravity bends the rubber </a:t>
            </a:r>
            <a:r>
              <a:rPr lang="en-US" dirty="0" smtClean="0"/>
              <a:t>downward, so that the suspensions touch </a:t>
            </a:r>
            <a:r>
              <a:rPr lang="en-US" dirty="0" smtClean="0"/>
              <a:t>the receiver can.</a:t>
            </a:r>
          </a:p>
          <a:p>
            <a:r>
              <a:rPr lang="en-US" dirty="0" smtClean="0"/>
              <a:t>The </a:t>
            </a:r>
            <a:r>
              <a:rPr lang="en-US" dirty="0" err="1" smtClean="0"/>
              <a:t>Rayco</a:t>
            </a:r>
            <a:r>
              <a:rPr lang="en-US" dirty="0"/>
              <a:t> </a:t>
            </a:r>
            <a:r>
              <a:rPr lang="en-US" dirty="0" smtClean="0"/>
              <a:t>rubbers can be used for future designs. </a:t>
            </a:r>
            <a:r>
              <a:rPr lang="en-US" dirty="0" smtClean="0"/>
              <a:t>An </a:t>
            </a:r>
            <a:r>
              <a:rPr lang="en-US" dirty="0" smtClean="0"/>
              <a:t>FEA simulation</a:t>
            </a:r>
            <a:r>
              <a:rPr lang="en-US" dirty="0" smtClean="0"/>
              <a:t> </a:t>
            </a:r>
            <a:r>
              <a:rPr lang="en-US" dirty="0" smtClean="0"/>
              <a:t>of </a:t>
            </a:r>
            <a:r>
              <a:rPr lang="en-US" dirty="0" err="1" smtClean="0"/>
              <a:t>Cambrige</a:t>
            </a:r>
            <a:r>
              <a:rPr lang="en-US" dirty="0" smtClean="0"/>
              <a:t> </a:t>
            </a:r>
            <a:r>
              <a:rPr lang="en-US" dirty="0" smtClean="0"/>
              <a:t>BTE13 mock up using </a:t>
            </a:r>
            <a:r>
              <a:rPr lang="en-US" dirty="0" err="1" smtClean="0"/>
              <a:t>Rayco</a:t>
            </a:r>
            <a:r>
              <a:rPr lang="en-US" dirty="0" smtClean="0"/>
              <a:t> rubber as suspension </a:t>
            </a:r>
            <a:r>
              <a:rPr lang="en-US" dirty="0" smtClean="0"/>
              <a:t>shows the possibility of using </a:t>
            </a:r>
            <a:r>
              <a:rPr lang="en-US" dirty="0" err="1" smtClean="0"/>
              <a:t>Rayco</a:t>
            </a:r>
            <a:r>
              <a:rPr lang="en-US" dirty="0" smtClean="0"/>
              <a:t> rubbers for real designs.</a:t>
            </a:r>
            <a:endParaRPr lang="en-US" dirty="0"/>
          </a:p>
        </p:txBody>
      </p:sp>
    </p:spTree>
    <p:extLst>
      <p:ext uri="{BB962C8B-B14F-4D97-AF65-F5344CB8AC3E}">
        <p14:creationId xmlns:p14="http://schemas.microsoft.com/office/powerpoint/2010/main" val="2058299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2361</TotalTime>
  <Words>525</Words>
  <Application>Microsoft Office PowerPoint</Application>
  <PresentationFormat>Widescreen</PresentationFormat>
  <Paragraphs>43</Paragraphs>
  <Slides>9</Slides>
  <Notes>0</Notes>
  <HiddenSlides>0</HiddenSlides>
  <MMClips>4</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5" baseType="lpstr">
      <vt:lpstr>Arial Unicode MS</vt:lpstr>
      <vt:lpstr>Arial</vt:lpstr>
      <vt:lpstr>Calibri</vt:lpstr>
      <vt:lpstr>Calibri Light</vt:lpstr>
      <vt:lpstr>Office Theme</vt:lpstr>
      <vt:lpstr>Microsoft Excel Worksheet</vt:lpstr>
      <vt:lpstr>Rayco material test </vt:lpstr>
      <vt:lpstr>Abstract</vt:lpstr>
      <vt:lpstr>Finding material properties – experimental setup </vt:lpstr>
      <vt:lpstr>Finding material properties – Abaqus modelling</vt:lpstr>
      <vt:lpstr>Material properties list</vt:lpstr>
      <vt:lpstr>Stability test failure investigation</vt:lpstr>
      <vt:lpstr>Stability test failure investigation</vt:lpstr>
      <vt:lpstr>Rayco rubber in Cambridge BTE13 mock up</vt:lpstr>
      <vt:lpstr>Summarization </vt:lpstr>
    </vt:vector>
  </TitlesOfParts>
  <Company>GN ReSound A/S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Rayco material test</dc:title>
  <dc:creator>Luan, Yu</dc:creator>
  <cp:lastModifiedBy>Luan, Yu</cp:lastModifiedBy>
  <cp:revision>24</cp:revision>
  <dcterms:created xsi:type="dcterms:W3CDTF">2017-06-13T14:07:35Z</dcterms:created>
  <dcterms:modified xsi:type="dcterms:W3CDTF">2017-06-15T07:11:59Z</dcterms:modified>
</cp:coreProperties>
</file>